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27"/>
  </p:notes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7" r:id="rId11"/>
    <p:sldId id="277" r:id="rId12"/>
    <p:sldId id="273" r:id="rId13"/>
    <p:sldId id="278" r:id="rId14"/>
    <p:sldId id="274" r:id="rId15"/>
    <p:sldId id="275" r:id="rId16"/>
    <p:sldId id="276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72" r:id="rId26"/>
  </p:sldIdLst>
  <p:sldSz cx="9144000" cy="6858000" type="screen4x3"/>
  <p:notesSz cx="6797675" cy="987425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AD2"/>
    <a:srgbClr val="A0255F"/>
    <a:srgbClr val="DEF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3"/>
    <p:restoredTop sz="65205"/>
  </p:normalViewPr>
  <p:slideViewPr>
    <p:cSldViewPr snapToGrid="0" snapToObjects="1">
      <p:cViewPr>
        <p:scale>
          <a:sx n="92" d="100"/>
          <a:sy n="92" d="100"/>
        </p:scale>
        <p:origin x="-16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Trace</c:v>
                </c:pt>
              </c:strCache>
            </c:strRef>
          </c:tx>
          <c:spPr>
            <a:solidFill>
              <a:srgbClr val="A0255F"/>
            </a:solidFill>
            <a:ln>
              <a:solidFill>
                <a:schemeClr val="tx2">
                  <a:lumMod val="95000"/>
                  <a:lumOff val="5000"/>
                </a:schemeClr>
              </a:solidFill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-2000</c:v>
                </c:pt>
                <c:pt idx="1">
                  <c:v>2001-2003</c:v>
                </c:pt>
                <c:pt idx="2">
                  <c:v>2004-2006</c:v>
                </c:pt>
                <c:pt idx="3">
                  <c:v>2007-2009</c:v>
                </c:pt>
                <c:pt idx="4">
                  <c:v>2010-2012</c:v>
                </c:pt>
                <c:pt idx="5">
                  <c:v>2013-2015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2</c:v>
                </c:pt>
                <c:pt idx="4">
                  <c:v>3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3-A649-9701-CE19C5013A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Dependency</c:v>
                </c:pt>
              </c:strCache>
            </c:strRef>
          </c:tx>
          <c:spPr>
            <a:solidFill>
              <a:srgbClr val="DEF1F7"/>
            </a:solidFill>
            <a:ln>
              <a:solidFill>
                <a:schemeClr val="tx2">
                  <a:lumMod val="95000"/>
                  <a:lumOff val="5000"/>
                </a:schemeClr>
              </a:solidFill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-2000</c:v>
                </c:pt>
                <c:pt idx="1">
                  <c:v>2001-2003</c:v>
                </c:pt>
                <c:pt idx="2">
                  <c:v>2004-2006</c:v>
                </c:pt>
                <c:pt idx="3">
                  <c:v>2007-2009</c:v>
                </c:pt>
                <c:pt idx="4">
                  <c:v>2010-2012</c:v>
                </c:pt>
                <c:pt idx="5">
                  <c:v>2013-2015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</c:v>
                </c:pt>
                <c:pt idx="1">
                  <c:v>1</c:v>
                </c:pt>
                <c:pt idx="2">
                  <c:v>6</c:v>
                </c:pt>
                <c:pt idx="3">
                  <c:v>5</c:v>
                </c:pt>
                <c:pt idx="4">
                  <c:v>3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A3-A649-9701-CE19C5013A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Both</c:v>
                </c:pt>
              </c:strCache>
            </c:strRef>
          </c:tx>
          <c:spPr>
            <a:solidFill>
              <a:srgbClr val="FEFAD2"/>
            </a:solidFill>
            <a:ln>
              <a:solidFill>
                <a:schemeClr val="tx2">
                  <a:lumMod val="95000"/>
                  <a:lumOff val="5000"/>
                </a:schemeClr>
              </a:solidFill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-2000</c:v>
                </c:pt>
                <c:pt idx="1">
                  <c:v>2001-2003</c:v>
                </c:pt>
                <c:pt idx="2">
                  <c:v>2004-2006</c:v>
                </c:pt>
                <c:pt idx="3">
                  <c:v>2007-2009</c:v>
                </c:pt>
                <c:pt idx="4">
                  <c:v>2010-2012</c:v>
                </c:pt>
                <c:pt idx="5">
                  <c:v>2013-2015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A3-A649-9701-CE19C5013A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21448656"/>
        <c:axId val="821419136"/>
      </c:barChart>
      <c:catAx>
        <c:axId val="82144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1419136"/>
        <c:crosses val="autoZero"/>
        <c:auto val="1"/>
        <c:lblAlgn val="ctr"/>
        <c:lblOffset val="100"/>
        <c:noMultiLvlLbl val="0"/>
      </c:catAx>
      <c:valAx>
        <c:axId val="82141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1448656"/>
        <c:crosses val="autoZero"/>
        <c:crossBetween val="between"/>
      </c:valAx>
      <c:spPr>
        <a:noFill/>
        <a:ln>
          <a:solidFill>
            <a:schemeClr val="tx2">
              <a:lumMod val="95000"/>
              <a:lumOff val="5000"/>
            </a:schemeClr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1AEB3-E715-B641-AFD0-2B1A74E07C89}" type="datetimeFigureOut">
              <a:rPr kumimoji="1" lang="zh-CN" altLang="en-US" smtClean="0"/>
              <a:t>2020/5/28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5075"/>
            <a:ext cx="444182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EE37B-EFB2-2D44-9B47-D05EA0B755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5948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Eisner, H. (2002). Essentials of Project and Systems Engineering Management. New York, New York, USA, John Wiley &amp; Sons. pg.236-237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176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= E – N + 2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7896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6913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X</a:t>
            </a:r>
            <a:r>
              <a:rPr kumimoji="1" lang="zh-CN" altLang="en-US" dirty="0"/>
              <a:t>或</a:t>
            </a:r>
            <a:r>
              <a:rPr kumimoji="1" lang="en-US" altLang="zh-CN" dirty="0"/>
              <a:t>Y</a:t>
            </a:r>
            <a:r>
              <a:rPr kumimoji="1" lang="zh-CN" altLang="en-US" dirty="0"/>
              <a:t>在所有</a:t>
            </a:r>
            <a:r>
              <a:rPr kumimoji="1" lang="en-US" altLang="zh-CN" dirty="0"/>
              <a:t>commits</a:t>
            </a:r>
            <a:r>
              <a:rPr kumimoji="1" lang="zh-CN" altLang="en-US" dirty="0"/>
              <a:t>中出现的比例</a:t>
            </a:r>
            <a:r>
              <a:rPr kumimoji="1" lang="en-US" altLang="zh-CN" dirty="0"/>
              <a:t>/x</a:t>
            </a:r>
            <a:r>
              <a:rPr kumimoji="1" lang="zh-CN" altLang="en-US" dirty="0"/>
              <a:t>在所有</a:t>
            </a:r>
            <a:r>
              <a:rPr kumimoji="1" lang="en-US" altLang="zh-CN" dirty="0"/>
              <a:t>commits</a:t>
            </a:r>
            <a:r>
              <a:rPr kumimoji="1" lang="zh-CN" altLang="en-US" dirty="0"/>
              <a:t>出现的比例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359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 example of such a query is the bug #2472 2 reported in </a:t>
            </a:r>
            <a:r>
              <a:rPr kumimoji="1" lang="en-US" altLang="zh-CN" dirty="0" err="1"/>
              <a:t>ArgoUML</a:t>
            </a:r>
            <a:r>
              <a:rPr kumimoji="1" lang="en-US" altLang="zh-CN" dirty="0"/>
              <a:t> v0.22. The query is formulated from its description “Wrong keyboard focus in Settings dialog after close &amp; reopen […]”.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518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8987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追溯型（</a:t>
            </a:r>
            <a:r>
              <a:rPr lang="en-US" altLang="zh-CN" dirty="0"/>
              <a:t>Trace</a:t>
            </a:r>
            <a:r>
              <a:rPr lang="zh-CN" altLang="en-US" dirty="0"/>
              <a:t>）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9645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依赖型（</a:t>
            </a:r>
            <a:r>
              <a:rPr lang="en-US" altLang="zh-CN" dirty="0"/>
              <a:t>Dependency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2309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known impact analysis tools that exist, either academically or commercially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1997-2017</a:t>
            </a:r>
            <a:r>
              <a:rPr kumimoji="1" lang="zh-CN" altLang="en-US" dirty="0"/>
              <a:t> 已发表的论文和工具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7433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532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帮助开发人员了解其代码中的复杂关系</a:t>
            </a:r>
            <a:endParaRPr kumimoji="1"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0677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3656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2232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EE37B-EFB2-2D44-9B47-D05EA0B7559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8332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059113" y="4149725"/>
            <a:ext cx="5184775" cy="1336675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685800" y="6284913"/>
            <a:ext cx="1293813" cy="457200"/>
          </a:xfrm>
        </p:spPr>
        <p:txBody>
          <a:bodyPr/>
          <a:lstStyle>
            <a:lvl1pPr>
              <a:defRPr/>
            </a:lvl1pPr>
          </a:lstStyle>
          <a:p>
            <a:fld id="{314E5320-DDFD-49FF-A3EA-0B29AEE67547}" type="datetime1">
              <a:rPr lang="zh-CN" altLang="en-US"/>
              <a:pPr/>
              <a:t>2020/5/28</a:t>
            </a:fld>
            <a:endParaRPr lang="en-US" altLang="zh-CN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2195513" y="6202363"/>
            <a:ext cx="5113337" cy="5397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51D635C-56A2-40F5-B0BA-DEDEDAACF2A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89446" name="Oval 6"/>
          <p:cNvSpPr>
            <a:spLocks noChangeArrowheads="1"/>
          </p:cNvSpPr>
          <p:nvPr/>
        </p:nvSpPr>
        <p:spPr bwMode="auto">
          <a:xfrm>
            <a:off x="228600" y="1635125"/>
            <a:ext cx="2514600" cy="2514600"/>
          </a:xfrm>
          <a:prstGeom prst="ellips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zh-CN">
              <a:latin typeface="Arial" charset="0"/>
            </a:endParaRPr>
          </a:p>
        </p:txBody>
      </p:sp>
      <p:sp>
        <p:nvSpPr>
          <p:cNvPr id="189447" name="Rectangle 7"/>
          <p:cNvSpPr>
            <a:spLocks noChangeArrowheads="1"/>
          </p:cNvSpPr>
          <p:nvPr/>
        </p:nvSpPr>
        <p:spPr bwMode="hidden">
          <a:xfrm>
            <a:off x="0" y="2397125"/>
            <a:ext cx="4724400" cy="1143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zh-CN" sz="2400"/>
          </a:p>
        </p:txBody>
      </p:sp>
      <p:sp>
        <p:nvSpPr>
          <p:cNvPr id="189448" name="Rectangle 8"/>
          <p:cNvSpPr>
            <a:spLocks noChangeArrowheads="1"/>
          </p:cNvSpPr>
          <p:nvPr/>
        </p:nvSpPr>
        <p:spPr bwMode="hidden">
          <a:xfrm>
            <a:off x="3962400" y="2397125"/>
            <a:ext cx="4724400" cy="11430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zh-CN" sz="2400"/>
          </a:p>
        </p:txBody>
      </p:sp>
      <p:sp>
        <p:nvSpPr>
          <p:cNvPr id="189449" name="Rectangle 9"/>
          <p:cNvSpPr>
            <a:spLocks noGrp="1" noChangeArrowheads="1"/>
          </p:cNvSpPr>
          <p:nvPr>
            <p:ph type="ctrTitle"/>
          </p:nvPr>
        </p:nvSpPr>
        <p:spPr>
          <a:xfrm>
            <a:off x="838200" y="2163763"/>
            <a:ext cx="7405688" cy="16002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89450" name="Picture 10" descr="tow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42088" y="188913"/>
            <a:ext cx="1990725" cy="1095375"/>
          </a:xfrm>
          <a:prstGeom prst="rect">
            <a:avLst/>
          </a:prstGeom>
          <a:noFill/>
        </p:spPr>
      </p:pic>
      <p:pic>
        <p:nvPicPr>
          <p:cNvPr id="189451" name="Picture 11" descr="NJU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13" y="260350"/>
            <a:ext cx="2303462" cy="904875"/>
          </a:xfrm>
          <a:prstGeom prst="rect">
            <a:avLst/>
          </a:prstGeom>
          <a:noFill/>
        </p:spPr>
      </p:pic>
      <p:pic>
        <p:nvPicPr>
          <p:cNvPr id="189452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8" y="6092825"/>
            <a:ext cx="9117012" cy="28575"/>
          </a:xfrm>
          <a:prstGeom prst="rect">
            <a:avLst/>
          </a:prstGeom>
          <a:noFill/>
        </p:spPr>
      </p:pic>
      <p:pic>
        <p:nvPicPr>
          <p:cNvPr id="189453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68413"/>
            <a:ext cx="9117013" cy="2857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9D7CF4-0A2D-4AC5-A427-03F19F45A70D}" type="datetime1">
              <a:rPr lang="zh-CN" altLang="en-US"/>
              <a:pPr/>
              <a:t>2020/5/28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8D00BC-2A52-4030-964B-89DEA86CED1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5425" y="404813"/>
            <a:ext cx="2035175" cy="5472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404813"/>
            <a:ext cx="5954712" cy="5472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FBA0EB-4B55-4511-B38A-B4923C5F89F9}" type="datetime1">
              <a:rPr lang="zh-CN" altLang="en-US"/>
              <a:pPr/>
              <a:t>2020/5/28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46B8CD-2634-4926-8EBC-6FB656478DA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D1FD49-9071-4B72-8783-B51B65A6C151}" type="datetime1">
              <a:rPr lang="zh-CN" altLang="en-US"/>
              <a:pPr/>
              <a:t>2020/5/28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128CA3-9668-437A-8B46-F616277CD5D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18FFA7-1F26-4D54-84DE-D2CB78505022}" type="datetime1">
              <a:rPr lang="zh-CN" altLang="en-US"/>
              <a:pPr/>
              <a:t>2020/5/28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A945EB-CF5B-4B6C-A7FD-F1EFE6933D8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484313"/>
            <a:ext cx="3994150" cy="4392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4863" y="1484313"/>
            <a:ext cx="3995737" cy="4392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4B31DA-D6F8-4B3F-83CB-51ACE99F69B2}" type="datetime1">
              <a:rPr lang="zh-CN" altLang="en-US"/>
              <a:pPr/>
              <a:t>2020/5/28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5941EC-9B6D-4F5D-8EA8-7AEEEC8FD11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93F1E3-6708-441B-8F57-FF2CF1996C12}" type="datetime1">
              <a:rPr lang="zh-CN" altLang="en-US"/>
              <a:pPr/>
              <a:t>2020/5/28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8E98B9-16F3-49E6-B1CE-80E2ECCA8F6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B84840-6087-4AF7-B07F-E5869CF5C23D}" type="datetime1">
              <a:rPr lang="zh-CN" altLang="en-US"/>
              <a:pPr/>
              <a:t>2020/5/28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5F3866-699E-4CF3-A119-C6FD0D195A4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3AC0D5-345C-4134-9FD8-4FC0E27126D0}" type="datetime1">
              <a:rPr lang="zh-CN" altLang="en-US"/>
              <a:pPr/>
              <a:t>2020/5/28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7D281B-A9F2-414F-9760-76C46C99C35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8DC900-E7BD-4350-85AD-CA0400CB642E}" type="datetime1">
              <a:rPr lang="zh-CN" altLang="en-US"/>
              <a:pPr/>
              <a:t>2020/5/28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E8B56C-84E1-4A4C-8203-9DD79F33C9C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1876BD-24CE-4135-8487-982B1B1499E5}" type="datetime1">
              <a:rPr lang="zh-CN" altLang="en-US"/>
              <a:pPr/>
              <a:t>2020/5/28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696C0A-14E6-40CC-A710-E1634763225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ChangeArrowheads="1"/>
          </p:cNvSpPr>
          <p:nvPr/>
        </p:nvSpPr>
        <p:spPr bwMode="auto">
          <a:xfrm>
            <a:off x="0" y="1125538"/>
            <a:ext cx="2133600" cy="101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zh-CN" sz="2400"/>
          </a:p>
        </p:txBody>
      </p:sp>
      <p:sp>
        <p:nvSpPr>
          <p:cNvPr id="188419" name="Rectangle 3"/>
          <p:cNvSpPr>
            <a:spLocks noChangeArrowheads="1"/>
          </p:cNvSpPr>
          <p:nvPr/>
        </p:nvSpPr>
        <p:spPr bwMode="auto">
          <a:xfrm>
            <a:off x="1447800" y="1125538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zh-CN" sz="2400"/>
          </a:p>
        </p:txBody>
      </p:sp>
      <p:sp>
        <p:nvSpPr>
          <p:cNvPr id="18842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404813"/>
            <a:ext cx="56165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8842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484313"/>
            <a:ext cx="8142287" cy="439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88422" name="Picture 6" descr="towe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542088" y="188913"/>
            <a:ext cx="1990725" cy="1095375"/>
          </a:xfrm>
          <a:prstGeom prst="rect">
            <a:avLst/>
          </a:prstGeom>
          <a:noFill/>
        </p:spPr>
      </p:pic>
      <p:sp>
        <p:nvSpPr>
          <p:cNvPr id="188423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1188" y="6284913"/>
            <a:ext cx="1293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0">
                <a:latin typeface="+mn-lt"/>
              </a:defRPr>
            </a:lvl1pPr>
          </a:lstStyle>
          <a:p>
            <a:fld id="{B3433594-51D4-4F35-9BC4-3F2CDB3359E1}" type="datetime1">
              <a:rPr lang="zh-CN" altLang="en-US"/>
              <a:pPr/>
              <a:t>2020/5/28</a:t>
            </a:fld>
            <a:endParaRPr lang="en-US" altLang="zh-CN"/>
          </a:p>
        </p:txBody>
      </p:sp>
      <p:sp>
        <p:nvSpPr>
          <p:cNvPr id="18842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202363"/>
            <a:ext cx="52578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>
                <a:latin typeface="+mn-lt"/>
              </a:defRPr>
            </a:lvl1pPr>
          </a:lstStyle>
          <a:p>
            <a:r>
              <a:rPr lang="en-US" altLang="zh-CN"/>
              <a:t> Institute of Computer Software</a:t>
            </a:r>
          </a:p>
          <a:p>
            <a:r>
              <a:rPr lang="en-US" altLang="zh-CN"/>
              <a:t>Nanjing University</a:t>
            </a:r>
          </a:p>
        </p:txBody>
      </p:sp>
      <p:sp>
        <p:nvSpPr>
          <p:cNvPr id="188425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24750" y="6284913"/>
            <a:ext cx="933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+mn-lt"/>
              </a:defRPr>
            </a:lvl1pPr>
          </a:lstStyle>
          <a:p>
            <a:fld id="{F2D024EB-E688-4F94-9D6D-0BDE28FD91DF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88426" name="Picture 10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4288" y="6092825"/>
            <a:ext cx="9117012" cy="28575"/>
          </a:xfrm>
          <a:prstGeom prst="rect">
            <a:avLst/>
          </a:prstGeom>
          <a:noFill/>
        </p:spPr>
      </p:pic>
      <p:pic>
        <p:nvPicPr>
          <p:cNvPr id="188427" name="Picture 11" descr="校徽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06388" y="261938"/>
            <a:ext cx="665162" cy="79057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9pPr>
    </p:titleStyle>
    <p:bodyStyle>
      <a:lvl1pPr marL="447675" indent="-4476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¡"/>
        <a:defRPr sz="2400">
          <a:solidFill>
            <a:schemeClr val="tx1"/>
          </a:solidFill>
          <a:latin typeface="+mn-lt"/>
          <a:ea typeface="+mn-ea"/>
        </a:defRPr>
      </a:lvl2pPr>
      <a:lvl3pPr marL="1293813" indent="-4032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3pPr>
      <a:lvl4pPr marL="1681163" indent="-385763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¡"/>
        <a:defRPr>
          <a:solidFill>
            <a:schemeClr val="tx1"/>
          </a:solidFill>
          <a:latin typeface="+mn-lt"/>
          <a:ea typeface="+mn-ea"/>
        </a:defRPr>
      </a:lvl4pPr>
      <a:lvl5pPr marL="20701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5pPr>
      <a:lvl6pPr marL="25273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6pPr>
      <a:lvl7pPr marL="29845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7pPr>
      <a:lvl8pPr marL="34417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8pPr>
      <a:lvl9pPr marL="38989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1586345" y="3763963"/>
            <a:ext cx="5971309" cy="457201"/>
          </a:xfrm>
        </p:spPr>
        <p:txBody>
          <a:bodyPr/>
          <a:lstStyle/>
          <a:p>
            <a:pPr algn="ctr"/>
            <a:r>
              <a:rPr kumimoji="1" lang="zh-CN" altLang="en-US" sz="1400" dirty="0"/>
              <a:t>变更影响分析研究</a:t>
            </a:r>
            <a:endParaRPr kumimoji="1" lang="en-US" altLang="zh-CN" sz="14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4E5320-DDFD-49FF-A3EA-0B29AEE67547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1D635C-56A2-40F5-B0BA-DEDEDAACF2AC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个人课程报告</a:t>
            </a:r>
          </a:p>
        </p:txBody>
      </p:sp>
    </p:spTree>
    <p:extLst>
      <p:ext uri="{BB962C8B-B14F-4D97-AF65-F5344CB8AC3E}">
        <p14:creationId xmlns:p14="http://schemas.microsoft.com/office/powerpoint/2010/main" val="2487682677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3AE7C-9EE1-6146-A8B7-752F2684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CodeSurfer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721464-AAE2-E442-98F3-A6CA6F176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性质：商业工具</a:t>
            </a:r>
            <a:endParaRPr kumimoji="1" lang="en-US" altLang="zh-CN" sz="2400" dirty="0"/>
          </a:p>
          <a:p>
            <a:r>
              <a:rPr kumimoji="1" lang="zh-CN" altLang="en-US" sz="2400" dirty="0"/>
              <a:t>支持语言：</a:t>
            </a:r>
            <a:r>
              <a:rPr kumimoji="1" lang="en-US" altLang="zh-CN" sz="2400" dirty="0"/>
              <a:t>Python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C/C ++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Java</a:t>
            </a:r>
          </a:p>
          <a:p>
            <a:r>
              <a:rPr kumimoji="1" lang="zh-CN" altLang="en-US" sz="2400" dirty="0"/>
              <a:t>特征：静态分析</a:t>
            </a:r>
            <a:endParaRPr kumimoji="1" lang="en-US" altLang="zh-CN" sz="2400" dirty="0"/>
          </a:p>
          <a:p>
            <a:r>
              <a:rPr kumimoji="1" lang="zh-CN" altLang="en-US" sz="2400" dirty="0"/>
              <a:t>维护周期：</a:t>
            </a:r>
            <a:r>
              <a:rPr kumimoji="1" lang="en-US" altLang="zh-CN" sz="2400" dirty="0"/>
              <a:t>1999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-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2020</a:t>
            </a:r>
          </a:p>
          <a:p>
            <a:r>
              <a:rPr kumimoji="1" lang="zh-CN" altLang="en-US" sz="2400" dirty="0"/>
              <a:t>描述：通过</a:t>
            </a:r>
            <a:r>
              <a:rPr kumimoji="1" lang="zh-CN" altLang="en-US" sz="2400" dirty="0">
                <a:solidFill>
                  <a:srgbClr val="FF0000"/>
                </a:solidFill>
              </a:rPr>
              <a:t>可视化的程序切片</a:t>
            </a:r>
            <a:r>
              <a:rPr kumimoji="1" lang="zh-CN" altLang="en-US" sz="2400" dirty="0"/>
              <a:t>帮助开发人员更好地理解</a:t>
            </a:r>
            <a:r>
              <a:rPr kumimoji="1" lang="en-US" altLang="zh-CN" sz="2400" dirty="0"/>
              <a:t>C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++</a:t>
            </a:r>
            <a:r>
              <a:rPr kumimoji="1" lang="zh-CN" altLang="en-US" sz="2400" dirty="0"/>
              <a:t>代码，包括指针分析，调用图，数据流分析以及影响分析</a:t>
            </a:r>
            <a:endParaRPr kumimoji="1" lang="en-US" altLang="zh-CN" sz="2400" dirty="0"/>
          </a:p>
          <a:p>
            <a:r>
              <a:rPr kumimoji="1" lang="zh-CN" altLang="en-US" sz="2400" dirty="0"/>
              <a:t>方法：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构造可视化的程序依赖图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应用程序切片（前向切片和后向切片）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高亮与变更相关部分帮助开发者理解代码</a:t>
            </a:r>
            <a:endParaRPr kumimoji="1" lang="en-US" altLang="zh-CN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D70D08-41EA-3840-B9BA-677A142A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9E86DE-58B4-B042-BA3F-CECC66A5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99D3DF-61E5-7543-8416-C9D73D85B2BB}"/>
              </a:ext>
            </a:extLst>
          </p:cNvPr>
          <p:cNvSpPr/>
          <p:nvPr/>
        </p:nvSpPr>
        <p:spPr>
          <a:xfrm>
            <a:off x="3057290" y="6144181"/>
            <a:ext cx="3029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https://www.grammatech.com/</a:t>
            </a:r>
          </a:p>
        </p:txBody>
      </p:sp>
    </p:spTree>
    <p:extLst>
      <p:ext uri="{BB962C8B-B14F-4D97-AF65-F5344CB8AC3E}">
        <p14:creationId xmlns:p14="http://schemas.microsoft.com/office/powerpoint/2010/main" val="476423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DD332-27AC-B64D-89F2-F76D4C99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CodeSurfer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C2FE30-C213-8A41-909D-3A77CF9B3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A7C109-C06D-4E4C-A3ED-30A36F5A8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A4E1B9-A32C-2E47-A57B-4BD4D583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5E153C-81A8-1546-AE03-FAE6D193A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6" y="1389063"/>
            <a:ext cx="8610600" cy="44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36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AF46D-18A4-B04E-8E33-25943A6F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JArchitect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F6EB66-D863-1B41-B4D0-369E077E0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性质：商业工具</a:t>
            </a:r>
            <a:endParaRPr kumimoji="1" lang="en-US" altLang="zh-CN" sz="2400" dirty="0"/>
          </a:p>
          <a:p>
            <a:r>
              <a:rPr kumimoji="1" lang="zh-CN" altLang="en-US" sz="2400" dirty="0"/>
              <a:t>支持语言：</a:t>
            </a:r>
            <a:r>
              <a:rPr kumimoji="1" lang="en-US" altLang="zh-CN" sz="2400" dirty="0"/>
              <a:t>Java</a:t>
            </a:r>
          </a:p>
          <a:p>
            <a:r>
              <a:rPr kumimoji="1" lang="zh-CN" altLang="en-US" sz="2400" dirty="0"/>
              <a:t>特征：静态分析</a:t>
            </a:r>
            <a:endParaRPr kumimoji="1" lang="en-US" altLang="zh-CN" sz="2400" dirty="0"/>
          </a:p>
          <a:p>
            <a:r>
              <a:rPr kumimoji="1" lang="zh-CN" altLang="en-US" sz="2400" dirty="0"/>
              <a:t>维护周期：</a:t>
            </a:r>
            <a:r>
              <a:rPr kumimoji="1" lang="en-US" altLang="zh-CN" sz="2400" dirty="0"/>
              <a:t>2009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–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2020</a:t>
            </a:r>
          </a:p>
          <a:p>
            <a:r>
              <a:rPr kumimoji="1" lang="zh-CN" altLang="en-US" sz="2400" dirty="0"/>
              <a:t>描述：开发者选择他们工程中的一个实体，</a:t>
            </a:r>
            <a:r>
              <a:rPr kumimoji="1" lang="en-US" altLang="zh-CN" sz="2400" dirty="0" err="1"/>
              <a:t>Jarchitect</a:t>
            </a:r>
            <a:r>
              <a:rPr kumimoji="1" lang="zh-CN" altLang="en-US" sz="2400" dirty="0"/>
              <a:t> 会展示与该实体存在潜在联系的其他实体（</a:t>
            </a:r>
            <a:r>
              <a:rPr kumimoji="1" lang="en-US" altLang="zh-CN" sz="2400" dirty="0"/>
              <a:t>projects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packages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methods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fields</a:t>
            </a:r>
            <a:r>
              <a:rPr kumimoji="1" lang="zh-CN" altLang="en-US" sz="2400" dirty="0"/>
              <a:t>）。</a:t>
            </a:r>
            <a:endParaRPr kumimoji="1" lang="en-US" altLang="zh-CN" sz="2400" dirty="0"/>
          </a:p>
          <a:p>
            <a:r>
              <a:rPr kumimoji="1" lang="zh-CN" altLang="en-US" sz="2400" dirty="0"/>
              <a:t>方法：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构造程序依赖图和依赖关系结构矩阵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依赖关系图协助开发者判断变更信息和影响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关系结构矩阵提供工程中各个实体之间耦合的数据</a:t>
            </a:r>
            <a:endParaRPr kumimoji="1" lang="en-US" altLang="zh-CN" sz="2000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9AD56E-1DF8-A54F-B8D3-DE4B3963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C7C4F3-914E-614D-9A07-C80AB3BD8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28A01F-5CEC-354A-8EBF-144AA79C50BA}"/>
              </a:ext>
            </a:extLst>
          </p:cNvPr>
          <p:cNvSpPr/>
          <p:nvPr/>
        </p:nvSpPr>
        <p:spPr>
          <a:xfrm>
            <a:off x="3210695" y="6144181"/>
            <a:ext cx="2657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http://www.jarchitect.com/</a:t>
            </a:r>
          </a:p>
        </p:txBody>
      </p:sp>
    </p:spTree>
    <p:extLst>
      <p:ext uri="{BB962C8B-B14F-4D97-AF65-F5344CB8AC3E}">
        <p14:creationId xmlns:p14="http://schemas.microsoft.com/office/powerpoint/2010/main" val="3559010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10F20-C64C-F347-9F02-E7892F9C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JArchitect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E24526-8C60-924A-AA33-E44350B92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C74713-5EA6-6941-8797-752ADD420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1C76A8-1BF9-4349-8F5A-295F708A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567609-D9FA-F048-971E-8B4D1C2EC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267619"/>
            <a:ext cx="8128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68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C4EE2-C27C-C741-912D-DC33A5CC8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80E806-879B-E345-B646-25387E619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性质：未开源工具</a:t>
            </a:r>
            <a:endParaRPr kumimoji="1" lang="en-US" altLang="zh-CN" sz="2400" dirty="0"/>
          </a:p>
          <a:p>
            <a:r>
              <a:rPr kumimoji="1" lang="zh-CN" altLang="en-US" sz="2400" dirty="0"/>
              <a:t>支持语言：</a:t>
            </a:r>
            <a:r>
              <a:rPr kumimoji="1" lang="en-US" altLang="zh-CN" sz="2400" dirty="0"/>
              <a:t>C</a:t>
            </a:r>
          </a:p>
          <a:p>
            <a:r>
              <a:rPr kumimoji="1" lang="zh-CN" altLang="en-US" sz="2400" dirty="0"/>
              <a:t>特征：静态分析</a:t>
            </a:r>
            <a:endParaRPr kumimoji="1" lang="en-US" altLang="zh-CN" sz="2400" dirty="0"/>
          </a:p>
          <a:p>
            <a:r>
              <a:rPr kumimoji="1" lang="zh-CN" altLang="en-US" sz="2400" dirty="0"/>
              <a:t>维护周期：</a:t>
            </a:r>
            <a:r>
              <a:rPr kumimoji="1" lang="en-US" altLang="zh-CN" sz="2400" dirty="0"/>
              <a:t>2001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–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2008</a:t>
            </a:r>
          </a:p>
          <a:p>
            <a:r>
              <a:rPr kumimoji="1" lang="zh-CN" altLang="en-US" sz="2400" dirty="0"/>
              <a:t>描述：</a:t>
            </a:r>
            <a:r>
              <a:rPr kumimoji="1" lang="en-US" altLang="zh-CN" sz="2400" dirty="0"/>
              <a:t>REST</a:t>
            </a:r>
            <a:r>
              <a:rPr kumimoji="1" lang="zh-CN" altLang="en-US" sz="2400" dirty="0"/>
              <a:t> 通过计算 </a:t>
            </a:r>
            <a:r>
              <a:rPr kumimoji="1" lang="en-US" altLang="zh-CN" sz="2400" dirty="0"/>
              <a:t>ripple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effect</a:t>
            </a:r>
            <a:r>
              <a:rPr kumimoji="1" lang="zh-CN" altLang="en-US" sz="2400" dirty="0"/>
              <a:t> 进行变更分析。能够帮助开发者：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确定可能的影响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确定已知的影响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确定软件的稳定性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检查需求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2C3807-8036-074A-AC19-8CED584C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1A5407-3196-2040-A10F-A31805F1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8330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F8BA6-EF59-C247-B445-B66F47CB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Ripple Eﬀect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EE87B3-CB92-614D-9291-20DEB2823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sz="2400" dirty="0"/>
              <a:t>Ripple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effect</a:t>
            </a:r>
            <a:r>
              <a:rPr kumimoji="1" lang="zh-CN" altLang="en-US" sz="2400" dirty="0"/>
              <a:t> 指一个变量的变更对其他实体的影响程度</a:t>
            </a:r>
            <a:endParaRPr kumimoji="1" lang="en-US" altLang="zh-CN" sz="24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r>
              <a:rPr kumimoji="1" lang="en-US" altLang="zh-CN" sz="2000" dirty="0"/>
              <a:t>Matrix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V,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X,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Z</a:t>
            </a:r>
            <a:r>
              <a:rPr kumimoji="1" lang="zh-CN" altLang="en-US" sz="2000" dirty="0"/>
              <a:t>，分别计算当前模块的初始变更位置、当前模块内的变更传播信息、模块间的变更传播信息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Matrix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</a:t>
            </a:r>
            <a:r>
              <a:rPr kumimoji="1" lang="zh-CN" altLang="en-US" sz="2000" dirty="0"/>
              <a:t> 用来计算模块控制流图的圈复杂度</a:t>
            </a:r>
            <a:endParaRPr kumimoji="1" lang="en-US" altLang="zh-CN" sz="2000" dirty="0"/>
          </a:p>
          <a:p>
            <a:pPr lvl="1"/>
            <a:r>
              <a:rPr kumimoji="1" lang="zh-CN" altLang="en-US" dirty="0"/>
              <a:t>根据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个矩阵能够计算每个模块的</a:t>
            </a:r>
            <a:r>
              <a:rPr kumimoji="1" lang="en-US" altLang="zh-CN" dirty="0"/>
              <a:t>Ripple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Effect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AA8025-6E3F-184F-B83A-76F8D9A17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CFA7BE-DCA0-A942-B737-8E16F584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15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D68A8F-C296-0F4C-9DE1-1AC0A62E1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319" y="2070119"/>
            <a:ext cx="4379912" cy="271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9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16756-F096-8D4B-AEDF-D6422054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JRipples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202E6D-F6EF-B042-9E0F-A12F03A8B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性质：开源工具，</a:t>
            </a:r>
            <a:r>
              <a:rPr kumimoji="1" lang="en-US" altLang="zh-CN" sz="2000" dirty="0"/>
              <a:t> Eclipse</a:t>
            </a:r>
            <a:r>
              <a:rPr kumimoji="1" lang="zh-CN" altLang="en-US" sz="2000" dirty="0"/>
              <a:t>插件</a:t>
            </a:r>
            <a:endParaRPr kumimoji="1" lang="en-US" altLang="zh-CN" sz="2000" dirty="0"/>
          </a:p>
          <a:p>
            <a:r>
              <a:rPr kumimoji="1" lang="zh-CN" altLang="en-US" sz="2000" dirty="0"/>
              <a:t>支持语言：</a:t>
            </a:r>
            <a:r>
              <a:rPr kumimoji="1" lang="en-US" altLang="zh-CN" sz="2000" dirty="0"/>
              <a:t>Java</a:t>
            </a:r>
          </a:p>
          <a:p>
            <a:r>
              <a:rPr kumimoji="1" lang="zh-CN" altLang="en-US" sz="2000" dirty="0"/>
              <a:t>特征：静态分析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软件信息检索</a:t>
            </a:r>
            <a:endParaRPr kumimoji="1" lang="en-US" altLang="zh-CN" sz="2000" dirty="0"/>
          </a:p>
          <a:p>
            <a:r>
              <a:rPr kumimoji="1" lang="zh-CN" altLang="en-US" sz="2000" dirty="0"/>
              <a:t>维护周期：</a:t>
            </a:r>
            <a:r>
              <a:rPr kumimoji="1" lang="en-US" altLang="zh-CN" sz="2000" dirty="0"/>
              <a:t>2005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–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2020</a:t>
            </a:r>
          </a:p>
          <a:p>
            <a:r>
              <a:rPr kumimoji="1" lang="zh-CN" altLang="en-US" sz="2000" dirty="0"/>
              <a:t>描述：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JRipples</a:t>
            </a:r>
            <a:r>
              <a:rPr kumimoji="1" lang="zh-CN" altLang="en-US" sz="2000" dirty="0"/>
              <a:t> 由三个组件（解析器，具有组织规则的数据库和用户界面）组成，它分析</a:t>
            </a:r>
            <a:r>
              <a:rPr kumimoji="1" lang="en-US" altLang="zh-CN" sz="2000" dirty="0"/>
              <a:t>Java</a:t>
            </a:r>
            <a:r>
              <a:rPr kumimoji="1" lang="zh-CN" altLang="en-US" sz="2000" dirty="0"/>
              <a:t>项目中的依赖关系，并返回可能受影响的类的结果集，供开发人员查看。然后，开发人员逐一检查结果，并将其标记为“</a:t>
            </a:r>
            <a:r>
              <a:rPr kumimoji="1" lang="en-US" altLang="zh-CN" sz="2000" dirty="0"/>
              <a:t>Impacted</a:t>
            </a:r>
            <a:r>
              <a:rPr kumimoji="1" lang="zh-CN" altLang="en-US" sz="2000" dirty="0"/>
              <a:t>”或“</a:t>
            </a:r>
            <a:r>
              <a:rPr kumimoji="1" lang="en-US" altLang="zh-CN" sz="2000" dirty="0"/>
              <a:t>Visited</a:t>
            </a:r>
            <a:r>
              <a:rPr kumimoji="1" lang="zh-CN" altLang="en-US" sz="2000" dirty="0"/>
              <a:t>” </a:t>
            </a:r>
            <a:r>
              <a:rPr kumimoji="1" lang="en-US" altLang="zh-CN" sz="2000" dirty="0"/>
              <a:t>	</a:t>
            </a:r>
          </a:p>
          <a:p>
            <a:r>
              <a:rPr kumimoji="1" lang="zh-CN" altLang="en-US" sz="2000" dirty="0"/>
              <a:t>软件信息检索（</a:t>
            </a:r>
            <a:r>
              <a:rPr kumimoji="1" lang="en-US" altLang="zh-CN" sz="2000" dirty="0" err="1"/>
              <a:t>DepIR</a:t>
            </a:r>
            <a:r>
              <a:rPr kumimoji="1" lang="zh-CN" altLang="en-US" sz="2000" dirty="0"/>
              <a:t>）</a:t>
            </a:r>
            <a:r>
              <a:rPr kumimoji="1" lang="en-US" altLang="zh-CN" sz="2000" dirty="0"/>
              <a:t>,IR</a:t>
            </a:r>
            <a:r>
              <a:rPr kumimoji="1" lang="zh-CN" altLang="en-US" sz="2000" dirty="0"/>
              <a:t>的作用是补足依赖分析在某些方面的缺陷，如：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处理数据库依赖（</a:t>
            </a:r>
            <a:r>
              <a:rPr kumimoji="1" lang="en-US" altLang="zh-CN" sz="1800" dirty="0"/>
              <a:t>database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dependency</a:t>
            </a:r>
            <a:r>
              <a:rPr kumimoji="1" lang="zh-CN" altLang="en-US" sz="1800" dirty="0"/>
              <a:t>），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如果切片过大，</a:t>
            </a:r>
            <a:r>
              <a:rPr kumimoji="1" lang="en-US" altLang="zh-CN" sz="1800" dirty="0"/>
              <a:t>IR</a:t>
            </a:r>
            <a:r>
              <a:rPr kumimoji="1" lang="zh-CN" altLang="en-US" sz="1800" dirty="0"/>
              <a:t>能够根据用户的需求定位到相关的位置</a:t>
            </a:r>
            <a:endParaRPr kumimoji="1" lang="en-US" altLang="zh-CN" sz="1800" dirty="0"/>
          </a:p>
          <a:p>
            <a:endParaRPr kumimoji="1" lang="en-US" altLang="zh-CN" sz="2000" dirty="0"/>
          </a:p>
          <a:p>
            <a:endParaRPr kumimoji="1"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558623-0FBA-F84A-B0D6-874ECABD1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769AAC7-A0E1-5D4B-A753-FD3B2277F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49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D81DE-5D6C-DC43-9FD7-B2A3D14E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JRipples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454547-F6FD-4A48-A833-F6E032B74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B2FE6B-B3DB-AF47-8F10-459B9D68D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08FDBB-5A39-1D49-9EEB-ADAFC825C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149494-2166-244C-966E-56B6D58B6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56" y="1509713"/>
            <a:ext cx="6731000" cy="440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16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A3DA8-B4E2-3745-9BE4-DF7CF5B4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ImpactMiner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E28ED4-6D2F-8F47-9826-9CD0B9B32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性质：开源工具，</a:t>
            </a:r>
            <a:r>
              <a:rPr kumimoji="1" lang="en-US" altLang="zh-CN" sz="2000" dirty="0"/>
              <a:t> Eclipse</a:t>
            </a:r>
            <a:r>
              <a:rPr kumimoji="1" lang="zh-CN" altLang="en-US" sz="2000" dirty="0"/>
              <a:t>插件</a:t>
            </a:r>
            <a:endParaRPr kumimoji="1" lang="en-US" altLang="zh-CN" sz="2000" dirty="0"/>
          </a:p>
          <a:p>
            <a:r>
              <a:rPr kumimoji="1" lang="zh-CN" altLang="en-US" sz="2000" dirty="0"/>
              <a:t>支持语言：</a:t>
            </a:r>
            <a:r>
              <a:rPr kumimoji="1" lang="en-US" altLang="zh-CN" sz="2000" dirty="0"/>
              <a:t>Java</a:t>
            </a:r>
          </a:p>
          <a:p>
            <a:r>
              <a:rPr kumimoji="1" lang="zh-CN" altLang="en-US" sz="2000" dirty="0"/>
              <a:t>特征：静态分析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动态分析，历史信息挖掘</a:t>
            </a:r>
            <a:endParaRPr kumimoji="1" lang="en-US" altLang="zh-CN" sz="2000" dirty="0"/>
          </a:p>
          <a:p>
            <a:r>
              <a:rPr kumimoji="1" lang="zh-CN" altLang="en-US" sz="2000" dirty="0"/>
              <a:t>维护周期：</a:t>
            </a:r>
            <a:r>
              <a:rPr kumimoji="1" lang="en-US" altLang="zh-CN" sz="2000" dirty="0"/>
              <a:t>2014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–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2015</a:t>
            </a:r>
          </a:p>
          <a:p>
            <a:r>
              <a:rPr kumimoji="1" lang="zh-CN" altLang="en-US" sz="2000" dirty="0"/>
              <a:t>描述：该工具提出了一种</a:t>
            </a:r>
            <a:r>
              <a:rPr kumimoji="1" lang="en-US" altLang="zh-CN" sz="2000" dirty="0"/>
              <a:t>SVN</a:t>
            </a:r>
            <a:r>
              <a:rPr kumimoji="1" lang="zh-CN" altLang="en-US" sz="2000" dirty="0"/>
              <a:t>仓库挖掘的方法（</a:t>
            </a:r>
            <a:r>
              <a:rPr kumimoji="1" lang="en-US" altLang="zh-CN" sz="2000" dirty="0"/>
              <a:t>MSR</a:t>
            </a:r>
            <a:r>
              <a:rPr kumimoji="1" lang="zh-CN" altLang="en-US" sz="2000" dirty="0"/>
              <a:t>），并结合了另外三种分析技术：信息检索（</a:t>
            </a:r>
            <a:r>
              <a:rPr kumimoji="1" lang="en-US" altLang="zh-CN" sz="2000" dirty="0"/>
              <a:t>Information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Retrieval</a:t>
            </a:r>
            <a:r>
              <a:rPr kumimoji="1" lang="zh-CN" altLang="en-US" sz="2000" dirty="0"/>
              <a:t>），动态分析（</a:t>
            </a:r>
            <a:r>
              <a:rPr kumimoji="1" lang="en-US" altLang="zh-CN" sz="2000" dirty="0"/>
              <a:t>Dynamic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Analysis</a:t>
            </a:r>
            <a:r>
              <a:rPr kumimoji="1" lang="zh-CN" altLang="en-US" sz="2000" dirty="0"/>
              <a:t>），历史分析（</a:t>
            </a:r>
            <a:r>
              <a:rPr kumimoji="1" lang="en-US" altLang="zh-CN" sz="2000" dirty="0"/>
              <a:t>Historical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Analysis</a:t>
            </a:r>
            <a:r>
              <a:rPr kumimoji="1" lang="zh-CN" altLang="en-US" sz="2000" dirty="0"/>
              <a:t>）。开发者可以任意选择分析技术进行变更影响分析。</a:t>
            </a: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endParaRPr kumimoji="1"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993680-4FBB-7F40-A40E-D7A96F3C4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68291D-6EAA-254D-9EDA-7DF4EDF3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2656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96E044-AB4C-5842-9480-7F096046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SVN Repositories Mining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95276-1B81-B448-85FD-81B9F5470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 通过</a:t>
            </a:r>
            <a:r>
              <a:rPr kumimoji="1" lang="en-US" altLang="zh-CN" sz="2000" dirty="0"/>
              <a:t>SVN</a:t>
            </a:r>
            <a:r>
              <a:rPr kumimoji="1" lang="zh-CN" altLang="en-US" sz="2000" dirty="0"/>
              <a:t>获取项目的变更集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输入</a:t>
            </a:r>
            <a:r>
              <a:rPr kumimoji="1" lang="en-US" altLang="zh-CN" sz="2000" dirty="0"/>
              <a:t>SVN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URL</a:t>
            </a:r>
            <a:r>
              <a:rPr kumimoji="1" lang="zh-CN" altLang="en-US" sz="2000" dirty="0"/>
              <a:t>和限制范围</a:t>
            </a:r>
            <a:r>
              <a:rPr kumimoji="1" lang="en-US" altLang="zh-CN" sz="2000" dirty="0"/>
              <a:t>)</a:t>
            </a:r>
          </a:p>
          <a:p>
            <a:pPr lvl="1"/>
            <a:r>
              <a:rPr kumimoji="1" lang="zh-CN" altLang="en-US" sz="1600" dirty="0"/>
              <a:t>一个项目的不同版本的命名方式：</a:t>
            </a:r>
            <a:endParaRPr kumimoji="1" lang="en-US" altLang="zh-CN" sz="16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2.</a:t>
            </a:r>
            <a:r>
              <a:rPr kumimoji="1" lang="zh-CN" altLang="en-US" sz="2000" dirty="0"/>
              <a:t> 如果某个版本发生了变更，则生成变更后和变革发生前版本的</a:t>
            </a:r>
            <a:r>
              <a:rPr kumimoji="1" lang="en-US" altLang="zh-CN" sz="2000" dirty="0"/>
              <a:t>AST</a:t>
            </a:r>
            <a:r>
              <a:rPr kumimoji="1" lang="zh-CN" altLang="en-US" sz="2000" dirty="0"/>
              <a:t>，比较两者的 </a:t>
            </a:r>
            <a:r>
              <a:rPr kumimoji="1" lang="en-US" altLang="zh-CN" sz="2000" dirty="0"/>
              <a:t>AST</a:t>
            </a:r>
            <a:r>
              <a:rPr kumimoji="1" lang="zh-CN" altLang="en-US" sz="2000" dirty="0"/>
              <a:t>，提取出与每个变更版本相关联的方法集合 </a:t>
            </a:r>
            <a:r>
              <a:rPr kumimoji="1" lang="en-US" altLang="zh-CN" sz="2000" i="1" dirty="0" err="1"/>
              <a:t>itemsets</a:t>
            </a:r>
            <a:endParaRPr kumimoji="1" lang="en-US" altLang="zh-CN" sz="2000" i="1" dirty="0"/>
          </a:p>
          <a:p>
            <a:r>
              <a:rPr kumimoji="1" lang="en-US" altLang="zh-CN" sz="2000" dirty="0"/>
              <a:t>3.</a:t>
            </a:r>
            <a:r>
              <a:rPr kumimoji="1" lang="zh-CN" altLang="en-US" sz="2000" dirty="0"/>
              <a:t> 计算              ，表示 </a:t>
            </a:r>
            <a:r>
              <a:rPr kumimoji="1" lang="en-US" altLang="zh-CN" sz="2000" dirty="0"/>
              <a:t>item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X</a:t>
            </a:r>
            <a:r>
              <a:rPr kumimoji="1" lang="zh-CN" altLang="en-US" sz="2000" dirty="0"/>
              <a:t> 在所有的</a:t>
            </a:r>
            <a:r>
              <a:rPr kumimoji="1" lang="en-US" altLang="zh-CN" sz="2000" dirty="0"/>
              <a:t>commits</a:t>
            </a:r>
            <a:r>
              <a:rPr kumimoji="1" lang="zh-CN" altLang="en-US" sz="2000" dirty="0"/>
              <a:t>中所占比例</a:t>
            </a:r>
            <a:endParaRPr kumimoji="1" lang="en-US" altLang="zh-CN" sz="2000" dirty="0"/>
          </a:p>
          <a:p>
            <a:r>
              <a:rPr kumimoji="1" lang="en-US" altLang="zh-CN" sz="2000" dirty="0"/>
              <a:t>4.</a:t>
            </a:r>
            <a:r>
              <a:rPr kumimoji="1" lang="zh-CN" altLang="en-US" sz="2000" dirty="0"/>
              <a:t> 计算 </a:t>
            </a:r>
            <a:r>
              <a:rPr kumimoji="1" lang="en-US" altLang="zh-CN" sz="2000" dirty="0"/>
              <a:t>confidence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rule</a:t>
            </a:r>
            <a:r>
              <a:rPr kumimoji="1" lang="zh-CN" altLang="en-US" sz="2000" dirty="0"/>
              <a:t>           </a:t>
            </a:r>
            <a:r>
              <a:rPr kumimoji="1" lang="en-US" altLang="zh-CN" sz="2000" dirty="0"/>
              <a:t>,</a:t>
            </a:r>
          </a:p>
          <a:p>
            <a:pPr lvl="1"/>
            <a:r>
              <a:rPr kumimoji="1" lang="zh-CN" altLang="en-US" sz="1600" dirty="0"/>
              <a:t>这些规则可以解释为“过去修改过方法 </a:t>
            </a:r>
            <a:r>
              <a:rPr kumimoji="1" lang="en-US" altLang="zh-CN" sz="1600" dirty="0"/>
              <a:t>X</a:t>
            </a:r>
            <a:r>
              <a:rPr kumimoji="1" lang="zh-CN" altLang="en-US" sz="1600" dirty="0"/>
              <a:t> 的开发人员，也修改过方法 </a:t>
            </a:r>
            <a:r>
              <a:rPr kumimoji="1" lang="en-US" altLang="zh-CN" sz="1600" dirty="0"/>
              <a:t>Y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Z</a:t>
            </a:r>
            <a:r>
              <a:rPr kumimoji="1" lang="zh-CN" altLang="en-US" sz="1600" dirty="0"/>
              <a:t> 等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开发者可以选择自己感兴趣的方法</a:t>
            </a:r>
            <a:r>
              <a:rPr kumimoji="1" lang="en-US" altLang="zh-CN" sz="1600" dirty="0"/>
              <a:t>X</a:t>
            </a:r>
            <a:r>
              <a:rPr kumimoji="1" lang="zh-CN" altLang="en-US" sz="1600" dirty="0"/>
              <a:t>，工具会根据 </a:t>
            </a:r>
            <a:r>
              <a:rPr kumimoji="1" lang="en-US" altLang="zh-CN" sz="1600" dirty="0"/>
              <a:t>confidence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scores</a:t>
            </a:r>
            <a:r>
              <a:rPr kumimoji="1" lang="zh-CN" altLang="en-US" sz="1600" dirty="0"/>
              <a:t> 建议相应的方法，如 </a:t>
            </a:r>
            <a:r>
              <a:rPr kumimoji="1" lang="en-US" altLang="zh-CN" sz="1600" dirty="0"/>
              <a:t>Y</a:t>
            </a:r>
            <a:r>
              <a:rPr kumimoji="1" lang="zh-CN" altLang="en-US" sz="1600" dirty="0"/>
              <a:t> 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D4DDAF-8B80-8041-971D-4B4313E2E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178138-3224-AF40-8E69-DD9261D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19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227DDD-7526-A24C-AB66-914202C76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588" y="2161384"/>
            <a:ext cx="2540000" cy="292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155328A-6F07-084E-A1ED-ADCD17560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588" y="2414589"/>
            <a:ext cx="2895600" cy="292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451214-D5A2-5B4D-9C20-94359231B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688" y="3873502"/>
            <a:ext cx="939800" cy="330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22E976-A2F1-D340-9DC4-24D2B5512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244" y="4279902"/>
            <a:ext cx="762000" cy="279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B5C688-DBF0-BE4A-8BD0-69C8BF30D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1550" y="4273552"/>
            <a:ext cx="4152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01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D5209-8B78-A145-8F30-75A94D23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251E4D-1017-D347-8511-106F47CEC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变更管理是系统工程中的流程，是一种对系统变更请求、决定可达性的计划、实施和评估的过程。</a:t>
            </a:r>
            <a:endParaRPr lang="en-US" altLang="zh-CN" dirty="0"/>
          </a:p>
          <a:p>
            <a:r>
              <a:rPr lang="zh-CN" altLang="en-US" dirty="0"/>
              <a:t>变更影响分析是变更管理的其中一个环节，目的是为了评估变更的程度，具体来说是识别变更的潜在后果，或估算完成变更所需的内容。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2E8120-71C9-E349-B8EF-0202AF3A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82A58D-E9D1-B74D-8B3D-FACC71F6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3175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C3E74-953C-DC4A-A338-9F71FDB4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SVN Repositories Mining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21062-699E-2744-8B06-AFBED8466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860F36-0F02-B540-A51B-F16250C36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111EBE-965B-E943-8882-C718C4C0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31E01C-269D-9445-82C1-A68CB9B0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680369"/>
            <a:ext cx="69088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6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6CB43-558F-1244-8463-743629D2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268C4A-8595-BE46-82DB-8C2A6E8AF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/>
              <a:t> IR</a:t>
            </a:r>
            <a:r>
              <a:rPr kumimoji="1" lang="zh-CN" altLang="en-US" sz="2000" dirty="0"/>
              <a:t>的工作方式是将一组 </a:t>
            </a:r>
            <a:r>
              <a:rPr kumimoji="1" lang="en-US" altLang="zh-CN" sz="2000" dirty="0"/>
              <a:t>artifacts</a:t>
            </a:r>
            <a:r>
              <a:rPr kumimoji="1" lang="zh-CN" altLang="en-US" sz="2000" dirty="0"/>
              <a:t>（例如源代码文件）与 </a:t>
            </a:r>
            <a:r>
              <a:rPr kumimoji="1" lang="en-US" altLang="zh-CN" sz="2000" dirty="0"/>
              <a:t>requests</a:t>
            </a:r>
            <a:r>
              <a:rPr kumimoji="1" lang="zh-CN" altLang="en-US" sz="2000" dirty="0"/>
              <a:t>（例如变更请求）进行比较，并根据它们与查询的相关性对这些 </a:t>
            </a:r>
            <a:r>
              <a:rPr kumimoji="1" lang="en-US" altLang="zh-CN" sz="2000" dirty="0"/>
              <a:t>artifacts</a:t>
            </a:r>
            <a:r>
              <a:rPr kumimoji="1" lang="zh-CN" altLang="en-US" sz="2000" dirty="0"/>
              <a:t> 进行排名。</a:t>
            </a:r>
            <a:endParaRPr kumimoji="1" lang="en-US" altLang="zh-CN" sz="2000" dirty="0"/>
          </a:p>
          <a:p>
            <a:pPr lvl="1"/>
            <a:r>
              <a:rPr kumimoji="1" lang="en-US" altLang="zh-CN" sz="1800" dirty="0"/>
              <a:t>1.</a:t>
            </a:r>
            <a:r>
              <a:rPr kumimoji="1" lang="zh-CN" altLang="en-US" sz="1800" dirty="0"/>
              <a:t> 建立语料库：获取每种方法的文本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2.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NLP</a:t>
            </a:r>
            <a:r>
              <a:rPr kumimoji="1" lang="zh-CN" altLang="en-US" sz="1800" dirty="0"/>
              <a:t>：删除运算符和编程语言的关键字，对复合词进行分割（如：</a:t>
            </a:r>
            <a:r>
              <a:rPr kumimoji="1" lang="en-US" altLang="zh-CN" sz="1800" dirty="0" err="1"/>
              <a:t>impactAnalysis</a:t>
            </a:r>
            <a:r>
              <a:rPr kumimoji="1" lang="zh-CN" altLang="en-US" sz="1800" dirty="0"/>
              <a:t> 变成 </a:t>
            </a:r>
            <a:r>
              <a:rPr kumimoji="1" lang="en-US" altLang="zh-CN" sz="1800" dirty="0"/>
              <a:t>impact</a:t>
            </a:r>
            <a:r>
              <a:rPr kumimoji="1" lang="zh-CN" altLang="en-US" sz="1800" dirty="0"/>
              <a:t> 和 </a:t>
            </a:r>
            <a:r>
              <a:rPr kumimoji="1" lang="en-US" altLang="zh-CN" sz="1800" dirty="0"/>
              <a:t>analysis</a:t>
            </a:r>
            <a:r>
              <a:rPr kumimoji="1" lang="zh-CN" altLang="en-US" sz="1800" dirty="0"/>
              <a:t>）</a:t>
            </a:r>
            <a:r>
              <a:rPr kumimoji="1" lang="en-US" altLang="zh-CN" sz="1800" dirty="0"/>
              <a:t>;</a:t>
            </a:r>
            <a:r>
              <a:rPr kumimoji="1" lang="zh-CN" altLang="en-US" sz="1800" dirty="0"/>
              <a:t>将单词还原成词根形式（如：</a:t>
            </a:r>
            <a:r>
              <a:rPr kumimoji="1" lang="en-US" altLang="zh-CN" sz="1800" dirty="0"/>
              <a:t>impacted</a:t>
            </a:r>
            <a:r>
              <a:rPr kumimoji="1" lang="zh-CN" altLang="en-US" sz="1800" dirty="0"/>
              <a:t> 变成 </a:t>
            </a:r>
            <a:r>
              <a:rPr kumimoji="1" lang="en-US" altLang="zh-CN" sz="1800" dirty="0"/>
              <a:t>impact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3.</a:t>
            </a:r>
            <a:r>
              <a:rPr kumimoji="1" lang="zh-CN" altLang="en-US" sz="1800" dirty="0"/>
              <a:t> 用</a:t>
            </a:r>
            <a:r>
              <a:rPr kumimoji="1" lang="en-US" altLang="zh-CN" sz="1800" dirty="0"/>
              <a:t>IR</a:t>
            </a:r>
            <a:r>
              <a:rPr kumimoji="1" lang="zh-CN" altLang="en-US" sz="1800" dirty="0"/>
              <a:t>索引语料库</a:t>
            </a:r>
            <a:r>
              <a:rPr kumimoji="1" lang="en-US" altLang="zh-CN" sz="1800" dirty="0"/>
              <a:t>(</a:t>
            </a:r>
            <a:r>
              <a:rPr kumimoji="1" lang="zh-CN" altLang="en-US" sz="1800" dirty="0"/>
              <a:t>倒排索引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：构建矩阵，行对应语料库中的单词，列是相应的方法；</a:t>
            </a:r>
            <a:r>
              <a:rPr kumimoji="1" lang="en-US" altLang="zh-CN" sz="1800" dirty="0" err="1"/>
              <a:t>m</a:t>
            </a:r>
            <a:r>
              <a:rPr kumimoji="1" lang="en-US" altLang="zh-CN" sz="1800" baseline="-25000" dirty="0" err="1"/>
              <a:t>i,j</a:t>
            </a:r>
            <a:r>
              <a:rPr kumimoji="1" lang="zh-CN" altLang="en-US" sz="1800" baseline="-25000" dirty="0"/>
              <a:t> </a:t>
            </a:r>
            <a:r>
              <a:rPr kumimoji="1" lang="zh-CN" altLang="en-US" sz="1800" dirty="0"/>
              <a:t>表示该单词</a:t>
            </a:r>
            <a:r>
              <a:rPr kumimoji="1" lang="en-US" altLang="zh-CN" sz="1800" dirty="0" err="1"/>
              <a:t>i</a:t>
            </a:r>
            <a:r>
              <a:rPr kumimoji="1" lang="zh-CN" altLang="en-US" sz="1800" dirty="0"/>
              <a:t>与方法</a:t>
            </a:r>
            <a:r>
              <a:rPr kumimoji="1" lang="en-US" altLang="zh-CN" sz="1800" dirty="0"/>
              <a:t>j</a:t>
            </a:r>
            <a:r>
              <a:rPr kumimoji="1" lang="zh-CN" altLang="en-US" sz="1800" dirty="0"/>
              <a:t>的相关度，然后利用</a:t>
            </a:r>
            <a:r>
              <a:rPr kumimoji="1" lang="en-US" altLang="zh-CN" sz="1800" dirty="0"/>
              <a:t>SVD</a:t>
            </a:r>
            <a:r>
              <a:rPr kumimoji="1" lang="zh-CN" altLang="en-US" sz="1800" dirty="0"/>
              <a:t>降维。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4.</a:t>
            </a:r>
            <a:r>
              <a:rPr kumimoji="1" lang="zh-CN" altLang="en-US" sz="1800" dirty="0"/>
              <a:t> 执行查询：将 </a:t>
            </a:r>
            <a:r>
              <a:rPr kumimoji="1" lang="en-US" altLang="zh-CN" sz="1800" dirty="0"/>
              <a:t>change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request</a:t>
            </a:r>
            <a:r>
              <a:rPr kumimoji="1" lang="zh-CN" altLang="en-US" sz="1800" dirty="0"/>
              <a:t> 作为工具的输入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5.</a:t>
            </a:r>
            <a:r>
              <a:rPr kumimoji="1" lang="zh-CN" altLang="en-US" sz="1800" dirty="0"/>
              <a:t> 评估影响集：将</a:t>
            </a:r>
            <a:r>
              <a:rPr kumimoji="1" lang="en-US" altLang="zh-CN" sz="1800" dirty="0"/>
              <a:t>change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request</a:t>
            </a:r>
            <a:r>
              <a:rPr kumimoji="1" lang="zh-CN" altLang="en-US" sz="1800" dirty="0"/>
              <a:t> 转化成向量表示并与步骤</a:t>
            </a:r>
            <a:r>
              <a:rPr kumimoji="1" lang="en-US" altLang="zh-CN" sz="1800" dirty="0"/>
              <a:t>3</a:t>
            </a:r>
            <a:r>
              <a:rPr kumimoji="1" lang="zh-CN" altLang="en-US" sz="1800" dirty="0"/>
              <a:t>每个</a:t>
            </a:r>
            <a:r>
              <a:rPr kumimoji="1" lang="en-US" altLang="zh-CN" sz="1800" dirty="0"/>
              <a:t>method</a:t>
            </a:r>
            <a:r>
              <a:rPr kumimoji="1" lang="zh-CN" altLang="en-US" sz="1800" dirty="0"/>
              <a:t>的向量进行余弦相似度比较，越高则越相关。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E16D14-ABE9-374B-89A4-A29E7E10E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425193-82F5-C14E-8E7F-8487BA63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4391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9E2135-42D8-D440-8686-BBECA187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Dyn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A57E05-C3C0-E248-B643-D8F29C84A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利用 </a:t>
            </a:r>
            <a:r>
              <a:rPr kumimoji="1" lang="en-US" altLang="zh-CN" sz="2400" dirty="0"/>
              <a:t>Java</a:t>
            </a:r>
            <a:r>
              <a:rPr kumimoji="1" lang="zh-CN" altLang="en-US" sz="2400" dirty="0"/>
              <a:t> 平台调试器体系结构（</a:t>
            </a:r>
            <a:r>
              <a:rPr kumimoji="1" lang="en-US" altLang="zh-CN" sz="2400" dirty="0"/>
              <a:t>JPDA 3</a:t>
            </a:r>
            <a:r>
              <a:rPr kumimoji="1" lang="zh-CN" altLang="en-US" sz="2400" dirty="0"/>
              <a:t>）和测试和性能工具平台（</a:t>
            </a:r>
            <a:r>
              <a:rPr kumimoji="1" lang="en-US" altLang="zh-CN" sz="2400" dirty="0"/>
              <a:t>TPTP4</a:t>
            </a:r>
            <a:r>
              <a:rPr kumimoji="1" lang="zh-CN" altLang="en-US" sz="2400" dirty="0"/>
              <a:t>）收集有关软件系统的运行时信息。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E4E486-8B53-C84D-96F9-3F16E03C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C95B06-9D41-A446-9F4C-1DA6FB0E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568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1BC50-5B05-C84D-A822-C3BE1D38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结合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A2E6BD-FCA3-854A-9562-CC7F5F601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400" dirty="0" err="1"/>
              <a:t>IRDyn</a:t>
            </a:r>
            <a:r>
              <a:rPr kumimoji="1" lang="zh-CN" altLang="en-US" sz="2400" dirty="0"/>
              <a:t>：从</a:t>
            </a:r>
            <a:r>
              <a:rPr kumimoji="1" lang="en-US" altLang="zh-CN" sz="2400" dirty="0"/>
              <a:t>IR</a:t>
            </a:r>
            <a:r>
              <a:rPr kumimoji="1" lang="zh-CN" altLang="en-US" sz="2400" dirty="0"/>
              <a:t>结果中消除了没有出现在执行轨迹中的结果</a:t>
            </a:r>
            <a:endParaRPr kumimoji="1" lang="en-US" altLang="zh-CN" sz="2400" dirty="0"/>
          </a:p>
          <a:p>
            <a:r>
              <a:rPr kumimoji="1" lang="en-US" altLang="zh-CN" sz="2400" dirty="0" err="1"/>
              <a:t>IRHist</a:t>
            </a:r>
            <a:r>
              <a:rPr kumimoji="1" lang="zh-CN" altLang="en-US" sz="2400" dirty="0"/>
              <a:t>：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IR</a:t>
            </a:r>
            <a:r>
              <a:rPr kumimoji="1" lang="zh-CN" altLang="en-US" sz="2000" dirty="0"/>
              <a:t>在位置</a:t>
            </a:r>
            <a:r>
              <a:rPr kumimoji="1" lang="en-US" altLang="zh-CN" sz="2000" dirty="0" err="1"/>
              <a:t>i</a:t>
            </a:r>
            <a:r>
              <a:rPr kumimoji="1" lang="zh-CN" altLang="en-US" sz="2000" dirty="0"/>
              <a:t>上的结果出现在位置</a:t>
            </a:r>
            <a:r>
              <a:rPr kumimoji="1" lang="en-US" altLang="zh-CN" sz="2000" dirty="0"/>
              <a:t>2i-1</a:t>
            </a:r>
            <a:r>
              <a:rPr kumimoji="1" lang="zh-CN" altLang="en-US" sz="2000" dirty="0"/>
              <a:t>的</a:t>
            </a:r>
            <a:r>
              <a:rPr kumimoji="1" lang="en-US" altLang="zh-CN" sz="2000" dirty="0" err="1"/>
              <a:t>IRHist</a:t>
            </a:r>
            <a:r>
              <a:rPr kumimoji="1" lang="zh-CN" altLang="en-US" sz="2000" dirty="0"/>
              <a:t>列表中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Hist</a:t>
            </a:r>
            <a:r>
              <a:rPr kumimoji="1" lang="zh-CN" altLang="en-US" sz="2000" dirty="0"/>
              <a:t>在位置</a:t>
            </a:r>
            <a:r>
              <a:rPr kumimoji="1" lang="en-US" altLang="zh-CN" sz="2000" dirty="0" err="1"/>
              <a:t>i</a:t>
            </a:r>
            <a:r>
              <a:rPr kumimoji="1" lang="zh-CN" altLang="en-US" sz="2000" dirty="0"/>
              <a:t>上产生的结果出现在位置</a:t>
            </a:r>
            <a:r>
              <a:rPr kumimoji="1" lang="en-US" altLang="zh-CN" sz="2000" dirty="0"/>
              <a:t>2i</a:t>
            </a:r>
            <a:r>
              <a:rPr kumimoji="1" lang="zh-CN" altLang="en-US" sz="2000" dirty="0"/>
              <a:t>的</a:t>
            </a:r>
            <a:r>
              <a:rPr kumimoji="1" lang="en-US" altLang="zh-CN" sz="2000" dirty="0" err="1"/>
              <a:t>IRHist</a:t>
            </a:r>
            <a:r>
              <a:rPr kumimoji="1" lang="zh-CN" altLang="en-US" sz="2000" dirty="0"/>
              <a:t>列表中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如果某个方法同时出现在“ </a:t>
            </a:r>
            <a:r>
              <a:rPr kumimoji="1" lang="en-US" altLang="zh-CN" sz="2000" dirty="0"/>
              <a:t>IR”</a:t>
            </a:r>
            <a:r>
              <a:rPr kumimoji="1" lang="zh-CN" altLang="en-US" sz="2000" dirty="0"/>
              <a:t>和“</a:t>
            </a:r>
            <a:r>
              <a:rPr kumimoji="1" lang="en-US" altLang="zh-CN" sz="2000" dirty="0"/>
              <a:t>Hist</a:t>
            </a:r>
            <a:r>
              <a:rPr kumimoji="1" lang="zh-CN" altLang="en-US" sz="2000" dirty="0"/>
              <a:t>”列表中，则它在</a:t>
            </a:r>
            <a:r>
              <a:rPr kumimoji="1" lang="en-US" altLang="zh-CN" sz="2000" dirty="0" err="1"/>
              <a:t>IRHist</a:t>
            </a:r>
            <a:r>
              <a:rPr kumimoji="1" lang="zh-CN" altLang="en-US" sz="2000" dirty="0"/>
              <a:t>中仅出现一次。</a:t>
            </a:r>
            <a:endParaRPr kumimoji="1" lang="en-US" altLang="zh-CN" sz="2000" dirty="0"/>
          </a:p>
          <a:p>
            <a:r>
              <a:rPr kumimoji="1" lang="en-US" altLang="zh-CN" sz="2400" dirty="0" err="1"/>
              <a:t>DynHist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此组合仅返回出现在执行跟踪和关联规则结果中的方法。</a:t>
            </a:r>
            <a:endParaRPr kumimoji="1" lang="en-US" altLang="zh-CN" sz="2400" dirty="0"/>
          </a:p>
          <a:p>
            <a:r>
              <a:rPr kumimoji="1" lang="en-US" altLang="zh-CN" sz="2400" dirty="0" err="1"/>
              <a:t>IRDynHist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首先计算</a:t>
            </a:r>
            <a:r>
              <a:rPr kumimoji="1" lang="en-US" altLang="zh-CN" sz="2400" dirty="0" err="1"/>
              <a:t>IRDyn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然后与</a:t>
            </a:r>
            <a:r>
              <a:rPr kumimoji="1" lang="en-US" altLang="zh-CN" sz="2400" dirty="0" err="1"/>
              <a:t>IRHist</a:t>
            </a:r>
            <a:r>
              <a:rPr kumimoji="1" lang="zh-CN" altLang="en-US" sz="2400" dirty="0"/>
              <a:t>规则相同，区别是</a:t>
            </a:r>
            <a:r>
              <a:rPr kumimoji="1" lang="en-US" altLang="zh-CN" sz="2400" dirty="0" err="1"/>
              <a:t>IRDyn</a:t>
            </a:r>
            <a:r>
              <a:rPr kumimoji="1" lang="zh-CN" altLang="en-US" sz="2400" dirty="0"/>
              <a:t> 替代</a:t>
            </a:r>
            <a:r>
              <a:rPr kumimoji="1" lang="en-US" altLang="zh-CN" sz="2400" dirty="0" err="1"/>
              <a:t>IRHist</a:t>
            </a:r>
            <a:r>
              <a:rPr kumimoji="1" lang="zh-CN" altLang="en-US" sz="2400" dirty="0"/>
              <a:t>中的</a:t>
            </a:r>
            <a:r>
              <a:rPr kumimoji="1" lang="en-US" altLang="zh-CN" sz="2400" dirty="0"/>
              <a:t>IR</a:t>
            </a:r>
            <a:endParaRPr kumimoji="1"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A88C8F-6738-2D48-AF4E-BC9B4CDBB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5771E6-5B23-3A47-AD5D-DA9C837E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245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8838A-8A26-404D-AA2B-A2BD91F1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74BA4-A2AC-7A44-8D08-7D5A0D5FB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96E2C9-93B3-7E47-9C80-26C5E017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4AE5DE-46D7-5247-8A6F-C4D415FF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24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5DB232-7C63-204B-AFD1-32EED08F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35" y="2154234"/>
            <a:ext cx="7504329" cy="277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78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52D1B-2EE0-8141-9A60-606B2C213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33C9C-C3FD-6E4B-8D09-8BAAFB9BA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56" y="1232694"/>
            <a:ext cx="8142287" cy="4392612"/>
          </a:xfrm>
        </p:spPr>
        <p:txBody>
          <a:bodyPr/>
          <a:lstStyle/>
          <a:p>
            <a:pPr marL="0" indent="0" algn="ctr">
              <a:buNone/>
            </a:pPr>
            <a:endParaRPr kumimoji="1" lang="en-US" altLang="zh-CN" sz="3600" dirty="0"/>
          </a:p>
          <a:p>
            <a:pPr marL="0" indent="0" algn="ctr">
              <a:buNone/>
            </a:pPr>
            <a:endParaRPr kumimoji="1" lang="en-US" altLang="zh-CN" sz="3600" dirty="0"/>
          </a:p>
          <a:p>
            <a:pPr marL="0" indent="0" algn="ctr">
              <a:buNone/>
            </a:pPr>
            <a:endParaRPr kumimoji="1" lang="en-US" altLang="zh-CN" sz="3600" dirty="0"/>
          </a:p>
          <a:p>
            <a:pPr marL="0" indent="0" algn="ctr">
              <a:buNone/>
            </a:pPr>
            <a:r>
              <a:rPr kumimoji="1" lang="zh-CN" altLang="en-US" sz="3600" dirty="0"/>
              <a:t>谢谢！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5385A9-E9A8-2E48-9CB4-C20683370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05BBC9-A566-9843-B566-029ACB26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35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E33F4-7329-984D-B5BA-85A44CA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变更影响分析技术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59F5F9-CF14-964F-91AD-541B6EDC8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变更影响分析技术主要分为三个类型：</a:t>
            </a:r>
            <a:endParaRPr lang="en-US" altLang="zh-CN" dirty="0"/>
          </a:p>
          <a:p>
            <a:pPr lvl="1"/>
            <a:r>
              <a:rPr lang="zh-CN" altLang="en-US" dirty="0"/>
              <a:t>追溯型（</a:t>
            </a:r>
            <a:r>
              <a:rPr lang="en-US" altLang="zh-CN" dirty="0"/>
              <a:t>Trace</a:t>
            </a:r>
            <a:r>
              <a:rPr lang="zh-CN" altLang="en-US" dirty="0"/>
              <a:t>）</a:t>
            </a:r>
          </a:p>
          <a:p>
            <a:pPr lvl="2"/>
            <a:r>
              <a:rPr lang="zh-CN" altLang="en-US" dirty="0"/>
              <a:t>在追溯型变更影响分析中，会整理需求、规格、设计元素及测试之间的对应关系，根据这些关系确定更改的大致（初始）范围。</a:t>
            </a:r>
            <a:endParaRPr lang="en-US" altLang="zh-CN" dirty="0"/>
          </a:p>
          <a:p>
            <a:pPr lvl="3"/>
            <a:r>
              <a:rPr lang="zh-CN" altLang="en-US" dirty="0"/>
              <a:t>软件仓库挖掘</a:t>
            </a:r>
          </a:p>
          <a:p>
            <a:pPr lvl="1"/>
            <a:r>
              <a:rPr lang="zh-CN" altLang="en-US" dirty="0"/>
              <a:t>依赖型（</a:t>
            </a:r>
            <a:r>
              <a:rPr lang="en-US" altLang="zh-CN" dirty="0"/>
              <a:t>Dependency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在依赖型变更影响分析中会整理软件代码的变量、逻辑及模组等等之间的关系，根据这些关系来分析变更产生的影响。</a:t>
            </a:r>
            <a:endParaRPr lang="en-US" altLang="zh-CN" dirty="0"/>
          </a:p>
          <a:p>
            <a:pPr lvl="3"/>
            <a:r>
              <a:rPr lang="zh-CN" altLang="en-US" dirty="0"/>
              <a:t>程序切片</a:t>
            </a:r>
            <a:endParaRPr lang="en-US" altLang="zh-CN" dirty="0"/>
          </a:p>
          <a:p>
            <a:pPr lvl="1"/>
            <a:r>
              <a:rPr lang="zh-CN" altLang="en-US" dirty="0"/>
              <a:t>经验型（</a:t>
            </a:r>
            <a:r>
              <a:rPr lang="en-US" altLang="zh-CN" dirty="0"/>
              <a:t>Experiential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由专家的设计知识来确认</a:t>
            </a:r>
          </a:p>
          <a:p>
            <a:pPr lvl="2"/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572CC2-671E-6845-AF60-F343020C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7BEF06-07C5-3246-91FE-D6DAD53D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9420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B4EF33-A4CB-AB4F-A12D-D76413B7C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追溯型（</a:t>
            </a:r>
            <a:r>
              <a:rPr lang="en-US" altLang="zh-CN" b="1" dirty="0"/>
              <a:t>Trace</a:t>
            </a:r>
            <a:r>
              <a:rPr lang="zh-CN" altLang="en-US" b="1" dirty="0"/>
              <a:t>）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BB4C17-D74F-444F-9C9D-D29B3B503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软件仓库挖掘</a:t>
            </a:r>
            <a:endParaRPr lang="en-US" altLang="zh-CN" dirty="0"/>
          </a:p>
          <a:p>
            <a:pPr lvl="1"/>
            <a:r>
              <a:rPr kumimoji="1" lang="zh-CN" altLang="en-US" dirty="0"/>
              <a:t>从项目的版本控制系统中提取信息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分析信息，通过提交和更改的时间、提交类型等因素来确定变更的实体和实体间的依赖关系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CAD7EC-3D0C-E94B-9C2E-9A1068C38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C6608D-D911-DB44-927F-7084139D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1796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B1A95-E816-DB48-80BA-5C6039B0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依赖型（</a:t>
            </a:r>
            <a:r>
              <a:rPr lang="en-US" altLang="zh-CN" b="1" dirty="0"/>
              <a:t>Dependency</a:t>
            </a:r>
            <a:r>
              <a:rPr lang="zh-CN" altLang="en-US" b="1" dirty="0"/>
              <a:t>）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13E7A0-1682-774F-9E71-3FA452FA7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程序切片技术</a:t>
            </a:r>
            <a:r>
              <a:rPr kumimoji="1" lang="en-US" altLang="zh-CN" dirty="0"/>
              <a:t>		</a:t>
            </a:r>
            <a:endParaRPr lang="en-US" altLang="zh-CN" dirty="0"/>
          </a:p>
          <a:p>
            <a:pPr lvl="1"/>
            <a:r>
              <a:rPr lang="zh-CN" altLang="en-US" dirty="0"/>
              <a:t>在软件设计中，可以用静态及动态程序分析的算法针对程序处理，进行依赖型变更影响分析。</a:t>
            </a:r>
            <a:endParaRPr lang="en-US" altLang="zh-CN" dirty="0"/>
          </a:p>
          <a:p>
            <a:pPr lvl="2"/>
            <a:r>
              <a:rPr lang="zh-CN" altLang="en-US" dirty="0"/>
              <a:t>其中静态程序分析针对程序的结构</a:t>
            </a:r>
            <a:endParaRPr lang="en-US" altLang="zh-CN" dirty="0"/>
          </a:p>
          <a:p>
            <a:pPr lvl="2"/>
            <a:r>
              <a:rPr lang="zh-CN" altLang="en-US" dirty="0"/>
              <a:t>动态程序分析则会在程序执行时收集程序行为的信息。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F93F20-F1A6-A342-BDA8-B3069D7F2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4F9C7D-D8B8-3C4C-96CE-0B2BFB4E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2064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47D7A-6446-7844-98CF-AEC549BA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研究趋势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3E8B41-0B0D-5742-BFE9-97205A0B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44A6E9-1A18-8742-BCA7-752358322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6</a:t>
            </a:fld>
            <a:endParaRPr lang="en-US" altLang="zh-CN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6227390E-7705-5F4F-A76B-A9BCED2719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7266756"/>
              </p:ext>
            </p:extLst>
          </p:nvPr>
        </p:nvGraphicFramePr>
        <p:xfrm>
          <a:off x="1524000" y="160099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177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F755B-6C46-2947-A077-02EAE233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现有工具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F0F871-2D55-4648-8216-9921AD7B5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C4D691-BACC-3843-83AA-CF63C65A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0255B1-6CB7-DC43-BC21-DCABF5868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57" y="1346994"/>
            <a:ext cx="390028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8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B0583-2D49-3B44-A802-8667A9CC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依赖性分析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E8EEB-17F8-AD41-A0B3-28315A0BD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按分析方法分：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07AA82-A859-F74A-91F2-B7900FEE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6ED728-A2EB-834B-A7A9-A749580C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8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C3DCDA-29C9-7449-9866-B3A263156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25" y="2356399"/>
            <a:ext cx="4210862" cy="37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60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E4883-FEDA-3447-A973-71CBAAB0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相关分类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788F4D-AE30-EF40-930A-BCFB9FDC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按分析技术分：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078E3C-676F-EB4A-A6AE-E22F32186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FD49-9071-4B72-8783-B51B65A6C151}" type="datetime1">
              <a:rPr lang="zh-CN" altLang="en-US" smtClean="0"/>
              <a:pPr/>
              <a:t>2020/5/28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793159-F4BE-7048-89FF-66A3EBEB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8CA3-9668-437A-8B46-F616277CD5DC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F1DF65-FB8E-7C4C-9972-5C071CC8C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70" y="2076344"/>
            <a:ext cx="4254460" cy="40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96272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主题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lnDef>
  </a:objectDefaults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默认主题.thmx</Template>
  <TotalTime>8173</TotalTime>
  <Words>1493</Words>
  <Application>Microsoft Macintosh PowerPoint</Application>
  <PresentationFormat>全屏显示(4:3)</PresentationFormat>
  <Paragraphs>199</Paragraphs>
  <Slides>25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Arial</vt:lpstr>
      <vt:lpstr>Times New Roman</vt:lpstr>
      <vt:lpstr>Wingdings</vt:lpstr>
      <vt:lpstr>默认主题</vt:lpstr>
      <vt:lpstr>个人课程报告</vt:lpstr>
      <vt:lpstr>Background</vt:lpstr>
      <vt:lpstr>变更影响分析技术</vt:lpstr>
      <vt:lpstr>追溯型（Trace）</vt:lpstr>
      <vt:lpstr>依赖型（Dependency）</vt:lpstr>
      <vt:lpstr>研究趋势</vt:lpstr>
      <vt:lpstr>现有工具</vt:lpstr>
      <vt:lpstr>依赖性分析</vt:lpstr>
      <vt:lpstr>相关分类</vt:lpstr>
      <vt:lpstr>CodeSurfer</vt:lpstr>
      <vt:lpstr>CodeSurfer</vt:lpstr>
      <vt:lpstr>JArchitect</vt:lpstr>
      <vt:lpstr>JArchitect</vt:lpstr>
      <vt:lpstr>REST</vt:lpstr>
      <vt:lpstr>Ripple Eﬀect</vt:lpstr>
      <vt:lpstr>JRipples</vt:lpstr>
      <vt:lpstr>JRipples</vt:lpstr>
      <vt:lpstr>ImpactMiner</vt:lpstr>
      <vt:lpstr>SVN Repositories Mining</vt:lpstr>
      <vt:lpstr>SVN Repositories Mining</vt:lpstr>
      <vt:lpstr>IR</vt:lpstr>
      <vt:lpstr>Dyn</vt:lpstr>
      <vt:lpstr>结合</vt:lpstr>
      <vt:lpstr>PowerPoint 演示文稿</vt:lpstr>
      <vt:lpstr>PowerPoint 演示文稿</vt:lpstr>
    </vt:vector>
  </TitlesOfParts>
  <Company>ul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xinmeng xia</dc:creator>
  <cp:lastModifiedBy>Microsoft Office User</cp:lastModifiedBy>
  <cp:revision>662</cp:revision>
  <dcterms:created xsi:type="dcterms:W3CDTF">2017-10-17T08:40:04Z</dcterms:created>
  <dcterms:modified xsi:type="dcterms:W3CDTF">2020-05-28T10:28:06Z</dcterms:modified>
</cp:coreProperties>
</file>